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1A2"/>
    <a:srgbClr val="883C84"/>
    <a:srgbClr val="461B49"/>
    <a:srgbClr val="A100FF"/>
    <a:srgbClr val="963488"/>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57" d="100"/>
          <a:sy n="57" d="100"/>
        </p:scale>
        <p:origin x="120" y="4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[Task 2 - ModelAnswerFullDataset.csv]Sheet1!PivotTable1</c:name>
    <c:fmtId val="2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 5 Category</a:t>
            </a:r>
            <a:r>
              <a:rPr lang="en-US" baseline="0"/>
              <a:t> by Popularity Score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solidFill>
              <a:srgbClr val="FFC00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solidFill>
              <a:srgbClr val="FFC000"/>
            </a:solidFill>
          </a:ln>
          <a:effectLst/>
        </c:spPr>
      </c:pivotFmt>
      <c:pivotFmt>
        <c:idx val="3"/>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solidFill>
              <a:srgbClr val="FFC00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solidFill>
              <a:srgbClr val="FFC00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Sheet1!$B$1</c:f>
              <c:strCache>
                <c:ptCount val="1"/>
                <c:pt idx="0">
                  <c:v>Total</c:v>
                </c:pt>
              </c:strCache>
            </c:strRef>
          </c:tx>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5"/>
                <c:pt idx="0">
                  <c:v>education</c:v>
                </c:pt>
                <c:pt idx="1">
                  <c:v>dogs</c:v>
                </c:pt>
                <c:pt idx="2">
                  <c:v>culture</c:v>
                </c:pt>
                <c:pt idx="3">
                  <c:v>cooking</c:v>
                </c:pt>
                <c:pt idx="4">
                  <c:v>animals</c:v>
                </c:pt>
              </c:strCache>
            </c:strRef>
          </c:cat>
          <c:val>
            <c:numRef>
              <c:f>Sheet1!$B$2:$B$7</c:f>
              <c:numCache>
                <c:formatCode>General</c:formatCode>
                <c:ptCount val="5"/>
                <c:pt idx="0">
                  <c:v>57436</c:v>
                </c:pt>
                <c:pt idx="1">
                  <c:v>52511</c:v>
                </c:pt>
                <c:pt idx="2">
                  <c:v>66579</c:v>
                </c:pt>
                <c:pt idx="3">
                  <c:v>64756</c:v>
                </c:pt>
                <c:pt idx="4">
                  <c:v>74965</c:v>
                </c:pt>
              </c:numCache>
            </c:numRef>
          </c:val>
          <c:extLst>
            <c:ext xmlns:c16="http://schemas.microsoft.com/office/drawing/2014/chart" uri="{C3380CC4-5D6E-409C-BE32-E72D297353CC}">
              <c16:uniqueId val="{00000000-BF5D-4BEC-B5A5-259BE63F61B8}"/>
            </c:ext>
          </c:extLst>
        </c:ser>
        <c:dLbls>
          <c:dLblPos val="outEnd"/>
          <c:showLegendKey val="0"/>
          <c:showVal val="1"/>
          <c:showCatName val="0"/>
          <c:showSerName val="0"/>
          <c:showPercent val="0"/>
          <c:showBubbleSize val="0"/>
        </c:dLbls>
        <c:gapWidth val="182"/>
        <c:axId val="1141725776"/>
        <c:axId val="1207886544"/>
      </c:barChart>
      <c:catAx>
        <c:axId val="114172577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Category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7886544"/>
        <c:crosses val="autoZero"/>
        <c:auto val="1"/>
        <c:lblAlgn val="ctr"/>
        <c:lblOffset val="100"/>
        <c:noMultiLvlLbl val="0"/>
      </c:catAx>
      <c:valAx>
        <c:axId val="12078865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17257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2 - ModelAnswerFullDataset.csv]Suggestion6!PivotTable6</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'Score' by 'Content Type' and 'Sentiment'</a:t>
            </a:r>
          </a:p>
        </c:rich>
      </c:tx>
      <c:layout>
        <c:manualLayout>
          <c:xMode val="edge"/>
          <c:yMode val="edge"/>
          <c:x val="0.17275678040244968"/>
          <c:y val="4.16666666666666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Suggestion6!$B$2:$B$3</c:f>
              <c:strCache>
                <c:ptCount val="1"/>
                <c:pt idx="0">
                  <c:v>negative</c:v>
                </c:pt>
              </c:strCache>
            </c:strRef>
          </c:tx>
          <c:spPr>
            <a:solidFill>
              <a:schemeClr val="accent1"/>
            </a:solidFill>
            <a:ln>
              <a:noFill/>
            </a:ln>
            <a:effectLst/>
          </c:spPr>
          <c:invertIfNegative val="0"/>
          <c:cat>
            <c:strRef>
              <c:f>Suggestion6!$A$4:$A$8</c:f>
              <c:strCache>
                <c:ptCount val="4"/>
                <c:pt idx="0">
                  <c:v>audio</c:v>
                </c:pt>
                <c:pt idx="1">
                  <c:v>GIF</c:v>
                </c:pt>
                <c:pt idx="2">
                  <c:v>photo</c:v>
                </c:pt>
                <c:pt idx="3">
                  <c:v>video</c:v>
                </c:pt>
              </c:strCache>
            </c:strRef>
          </c:cat>
          <c:val>
            <c:numRef>
              <c:f>Suggestion6!$B$4:$B$8</c:f>
              <c:numCache>
                <c:formatCode>General</c:formatCode>
                <c:ptCount val="4"/>
                <c:pt idx="0">
                  <c:v>8.4280067758328627</c:v>
                </c:pt>
                <c:pt idx="1">
                  <c:v>8.3607068607068609</c:v>
                </c:pt>
                <c:pt idx="2">
                  <c:v>8.3709285367039374</c:v>
                </c:pt>
                <c:pt idx="3">
                  <c:v>8.5193000514668036</c:v>
                </c:pt>
              </c:numCache>
            </c:numRef>
          </c:val>
          <c:extLst>
            <c:ext xmlns:c16="http://schemas.microsoft.com/office/drawing/2014/chart" uri="{C3380CC4-5D6E-409C-BE32-E72D297353CC}">
              <c16:uniqueId val="{00000000-8781-4EB8-ACDD-D94219AA5B9D}"/>
            </c:ext>
          </c:extLst>
        </c:ser>
        <c:ser>
          <c:idx val="1"/>
          <c:order val="1"/>
          <c:tx>
            <c:strRef>
              <c:f>Suggestion6!$C$2:$C$3</c:f>
              <c:strCache>
                <c:ptCount val="1"/>
                <c:pt idx="0">
                  <c:v>neutral</c:v>
                </c:pt>
              </c:strCache>
            </c:strRef>
          </c:tx>
          <c:spPr>
            <a:solidFill>
              <a:schemeClr val="accent2"/>
            </a:solidFill>
            <a:ln>
              <a:noFill/>
            </a:ln>
            <a:effectLst/>
          </c:spPr>
          <c:invertIfNegative val="0"/>
          <c:cat>
            <c:strRef>
              <c:f>Suggestion6!$A$4:$A$8</c:f>
              <c:strCache>
                <c:ptCount val="4"/>
                <c:pt idx="0">
                  <c:v>audio</c:v>
                </c:pt>
                <c:pt idx="1">
                  <c:v>GIF</c:v>
                </c:pt>
                <c:pt idx="2">
                  <c:v>photo</c:v>
                </c:pt>
                <c:pt idx="3">
                  <c:v>video</c:v>
                </c:pt>
              </c:strCache>
            </c:strRef>
          </c:cat>
          <c:val>
            <c:numRef>
              <c:f>Suggestion6!$C$4:$C$8</c:f>
              <c:numCache>
                <c:formatCode>General</c:formatCode>
                <c:ptCount val="4"/>
                <c:pt idx="0">
                  <c:v>27.800891530460625</c:v>
                </c:pt>
                <c:pt idx="1">
                  <c:v>27.790697674418606</c:v>
                </c:pt>
                <c:pt idx="2">
                  <c:v>27.716346153846153</c:v>
                </c:pt>
                <c:pt idx="3">
                  <c:v>27.178030303030305</c:v>
                </c:pt>
              </c:numCache>
            </c:numRef>
          </c:val>
          <c:extLst>
            <c:ext xmlns:c16="http://schemas.microsoft.com/office/drawing/2014/chart" uri="{C3380CC4-5D6E-409C-BE32-E72D297353CC}">
              <c16:uniqueId val="{00000001-8781-4EB8-ACDD-D94219AA5B9D}"/>
            </c:ext>
          </c:extLst>
        </c:ser>
        <c:ser>
          <c:idx val="2"/>
          <c:order val="2"/>
          <c:tx>
            <c:strRef>
              <c:f>Suggestion6!$D$2:$D$3</c:f>
              <c:strCache>
                <c:ptCount val="1"/>
                <c:pt idx="0">
                  <c:v>positive</c:v>
                </c:pt>
              </c:strCache>
            </c:strRef>
          </c:tx>
          <c:spPr>
            <a:solidFill>
              <a:schemeClr val="accent3"/>
            </a:solidFill>
            <a:ln>
              <a:noFill/>
            </a:ln>
            <a:effectLst/>
          </c:spPr>
          <c:invertIfNegative val="0"/>
          <c:cat>
            <c:strRef>
              <c:f>Suggestion6!$A$4:$A$8</c:f>
              <c:strCache>
                <c:ptCount val="4"/>
                <c:pt idx="0">
                  <c:v>audio</c:v>
                </c:pt>
                <c:pt idx="1">
                  <c:v>GIF</c:v>
                </c:pt>
                <c:pt idx="2">
                  <c:v>photo</c:v>
                </c:pt>
                <c:pt idx="3">
                  <c:v>video</c:v>
                </c:pt>
              </c:strCache>
            </c:strRef>
          </c:cat>
          <c:val>
            <c:numRef>
              <c:f>Suggestion6!$D$4:$D$8</c:f>
              <c:numCache>
                <c:formatCode>General</c:formatCode>
                <c:ptCount val="4"/>
                <c:pt idx="0">
                  <c:v>59.854166666666664</c:v>
                </c:pt>
                <c:pt idx="1">
                  <c:v>59.337769890564921</c:v>
                </c:pt>
                <c:pt idx="2">
                  <c:v>60.151081081081081</c:v>
                </c:pt>
                <c:pt idx="3">
                  <c:v>59.368945868945872</c:v>
                </c:pt>
              </c:numCache>
            </c:numRef>
          </c:val>
          <c:extLst>
            <c:ext xmlns:c16="http://schemas.microsoft.com/office/drawing/2014/chart" uri="{C3380CC4-5D6E-409C-BE32-E72D297353CC}">
              <c16:uniqueId val="{00000002-8781-4EB8-ACDD-D94219AA5B9D}"/>
            </c:ext>
          </c:extLst>
        </c:ser>
        <c:dLbls>
          <c:showLegendKey val="0"/>
          <c:showVal val="0"/>
          <c:showCatName val="0"/>
          <c:showSerName val="0"/>
          <c:showPercent val="0"/>
          <c:showBubbleSize val="0"/>
        </c:dLbls>
        <c:gapWidth val="160"/>
        <c:overlap val="-30"/>
        <c:axId val="1696427984"/>
        <c:axId val="1792257904"/>
      </c:barChart>
      <c:catAx>
        <c:axId val="1696427984"/>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Content Type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2257904"/>
        <c:crosses val="autoZero"/>
        <c:auto val="1"/>
        <c:lblAlgn val="ctr"/>
        <c:lblOffset val="100"/>
        <c:noMultiLvlLbl val="0"/>
      </c:catAx>
      <c:valAx>
        <c:axId val="17922579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Score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6427984"/>
        <c:crosses val="max"/>
        <c:crossBetween val="between"/>
      </c:valAx>
      <c:spPr>
        <a:noFill/>
        <a:ln>
          <a:noFill/>
        </a:ln>
        <a:effectLst/>
      </c:spPr>
    </c:plotArea>
    <c:legend>
      <c:legendPos val="b"/>
      <c:layout>
        <c:manualLayout>
          <c:xMode val="edge"/>
          <c:yMode val="edge"/>
          <c:x val="0.43398010617990934"/>
          <c:y val="0.94662335006578513"/>
          <c:w val="0.17749433309472679"/>
          <c:h val="3.937628945249220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6.jpeg"/><Relationship Id="rId5" Type="http://schemas.openxmlformats.org/officeDocument/2006/relationships/image" Target="../media/image1.png"/><Relationship Id="rId10" Type="http://schemas.openxmlformats.org/officeDocument/2006/relationships/image" Target="../media/image15.svg"/><Relationship Id="rId4" Type="http://schemas.openxmlformats.org/officeDocument/2006/relationships/image" Target="../media/image12.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7.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73366" y="6687887"/>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5C9804FD-A2DB-100E-5ECD-7DBD4EB233D2}"/>
              </a:ext>
            </a:extLst>
          </p:cNvPr>
          <p:cNvSpPr txBox="1"/>
          <p:nvPr/>
        </p:nvSpPr>
        <p:spPr>
          <a:xfrm>
            <a:off x="11296082" y="979982"/>
            <a:ext cx="6401367" cy="1938992"/>
          </a:xfrm>
          <a:prstGeom prst="rect">
            <a:avLst/>
          </a:prstGeom>
          <a:noFill/>
        </p:spPr>
        <p:txBody>
          <a:bodyPr wrap="square" rtlCol="0">
            <a:spAutoFit/>
          </a:bodyPr>
          <a:lstStyle/>
          <a:p>
            <a:r>
              <a:rPr lang="en-IN" sz="4800" b="1" dirty="0"/>
              <a:t>ANALYSIS</a:t>
            </a:r>
            <a:r>
              <a:rPr lang="en-IN" sz="4800" dirty="0"/>
              <a:t> </a:t>
            </a:r>
          </a:p>
          <a:p>
            <a:r>
              <a:rPr lang="en-IN" sz="2400" dirty="0"/>
              <a:t>The 2 most popular categories of content were Animals and Science showing us that people enjoy more “real life” and “factual” content </a:t>
            </a:r>
          </a:p>
        </p:txBody>
      </p:sp>
      <p:sp>
        <p:nvSpPr>
          <p:cNvPr id="26" name="TextBox 25">
            <a:extLst>
              <a:ext uri="{FF2B5EF4-FFF2-40B4-BE49-F238E27FC236}">
                <a16:creationId xmlns:a16="http://schemas.microsoft.com/office/drawing/2014/main" id="{93F6A60B-00B5-D6A8-69CA-2EE902D1B768}"/>
              </a:ext>
            </a:extLst>
          </p:cNvPr>
          <p:cNvSpPr txBox="1"/>
          <p:nvPr/>
        </p:nvSpPr>
        <p:spPr>
          <a:xfrm>
            <a:off x="11296082" y="3501041"/>
            <a:ext cx="6248967" cy="2616101"/>
          </a:xfrm>
          <a:prstGeom prst="rect">
            <a:avLst/>
          </a:prstGeom>
          <a:noFill/>
        </p:spPr>
        <p:txBody>
          <a:bodyPr wrap="square" rtlCol="0">
            <a:spAutoFit/>
          </a:bodyPr>
          <a:lstStyle/>
          <a:p>
            <a:r>
              <a:rPr lang="en-IN" sz="4400" b="1" dirty="0"/>
              <a:t>INSIGHTS</a:t>
            </a:r>
            <a:r>
              <a:rPr lang="en-IN" b="1" dirty="0"/>
              <a:t> </a:t>
            </a:r>
          </a:p>
          <a:p>
            <a:r>
              <a:rPr lang="en-IN" sz="2400" dirty="0"/>
              <a:t>Food is the most common theme with the top 5 categories with Healthy eating ranking the highest. This insight can guide us in creating a campaign and collaborating with healthy eating brands to increase user engagement. </a:t>
            </a:r>
          </a:p>
        </p:txBody>
      </p:sp>
      <p:sp>
        <p:nvSpPr>
          <p:cNvPr id="27" name="TextBox 26">
            <a:extLst>
              <a:ext uri="{FF2B5EF4-FFF2-40B4-BE49-F238E27FC236}">
                <a16:creationId xmlns:a16="http://schemas.microsoft.com/office/drawing/2014/main" id="{A4B14552-A44D-F712-CEFE-6FA7B26B9C63}"/>
              </a:ext>
            </a:extLst>
          </p:cNvPr>
          <p:cNvSpPr txBox="1"/>
          <p:nvPr/>
        </p:nvSpPr>
        <p:spPr>
          <a:xfrm>
            <a:off x="11348999" y="6552522"/>
            <a:ext cx="6714634" cy="2554545"/>
          </a:xfrm>
          <a:prstGeom prst="rect">
            <a:avLst/>
          </a:prstGeom>
          <a:noFill/>
        </p:spPr>
        <p:txBody>
          <a:bodyPr wrap="square" rtlCol="0">
            <a:spAutoFit/>
          </a:bodyPr>
          <a:lstStyle/>
          <a:p>
            <a:r>
              <a:rPr lang="en-IN" sz="4000" b="1" dirty="0"/>
              <a:t>NEXT STEPS </a:t>
            </a:r>
          </a:p>
          <a:p>
            <a:r>
              <a:rPr lang="en-IN" sz="2400" dirty="0"/>
              <a:t>Taking our analysis into large scale production for real time understanding of our business will undoubtedly provide valuable insights and help us make more informed decisions. We can show you how to do this.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165874" y="2180498"/>
            <a:ext cx="11342283" cy="6275832"/>
          </a:xfrm>
          <a:prstGeom prst="rect">
            <a:avLst/>
          </a:prstGeom>
          <a:solidFill>
            <a:schemeClr val="tx1">
              <a:lumMod val="85000"/>
              <a:lumOff val="15000"/>
            </a:schemeClr>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33ADB220-9861-DACB-BF1C-399BAF40E7D9}"/>
              </a:ext>
            </a:extLst>
          </p:cNvPr>
          <p:cNvSpPr txBox="1"/>
          <p:nvPr/>
        </p:nvSpPr>
        <p:spPr>
          <a:xfrm>
            <a:off x="8691514" y="3394922"/>
            <a:ext cx="7467600" cy="4154984"/>
          </a:xfrm>
          <a:prstGeom prst="rect">
            <a:avLst/>
          </a:prstGeom>
          <a:noFill/>
        </p:spPr>
        <p:txBody>
          <a:bodyPr wrap="square" rtlCol="0">
            <a:spAutoFit/>
          </a:bodyPr>
          <a:lstStyle/>
          <a:p>
            <a:r>
              <a:rPr lang="en-IN" sz="2400" dirty="0">
                <a:solidFill>
                  <a:schemeClr val="bg1"/>
                </a:solidFill>
              </a:rPr>
              <a:t>Social Buzz  is a fast growing technology unicorn that need to adapt quickly to its global scale. </a:t>
            </a:r>
          </a:p>
          <a:p>
            <a:endParaRPr lang="en-IN" sz="2400" dirty="0">
              <a:solidFill>
                <a:schemeClr val="bg1"/>
              </a:solidFill>
            </a:endParaRPr>
          </a:p>
          <a:p>
            <a:r>
              <a:rPr lang="en-IN" sz="2400" dirty="0">
                <a:solidFill>
                  <a:schemeClr val="bg1"/>
                </a:solidFill>
              </a:rPr>
              <a:t>Accenture has begun a 3 month POC focusing on  these tasks :</a:t>
            </a:r>
          </a:p>
          <a:p>
            <a:endParaRPr lang="en-IN" sz="2400" dirty="0">
              <a:solidFill>
                <a:schemeClr val="bg1"/>
              </a:solidFill>
            </a:endParaRPr>
          </a:p>
          <a:p>
            <a:pPr marL="342900" indent="-342900">
              <a:buFont typeface="Arial" panose="020B0604020202020204" pitchFamily="34" charset="0"/>
              <a:buChar char="•"/>
            </a:pPr>
            <a:r>
              <a:rPr lang="en-IN" sz="2400" dirty="0">
                <a:solidFill>
                  <a:schemeClr val="bg1"/>
                </a:solidFill>
              </a:rPr>
              <a:t>An audit of Social Buzz’s big data practice</a:t>
            </a:r>
          </a:p>
          <a:p>
            <a:pPr marL="342900" indent="-342900">
              <a:buFont typeface="Arial" panose="020B0604020202020204" pitchFamily="34" charset="0"/>
              <a:buChar char="•"/>
            </a:pPr>
            <a:r>
              <a:rPr lang="en-IN" sz="2400" dirty="0">
                <a:solidFill>
                  <a:schemeClr val="bg1"/>
                </a:solidFill>
              </a:rPr>
              <a:t>Recommendations for a successful IPO</a:t>
            </a:r>
          </a:p>
          <a:p>
            <a:pPr marL="342900" indent="-342900">
              <a:buFont typeface="Arial" panose="020B0604020202020204" pitchFamily="34" charset="0"/>
              <a:buChar char="•"/>
            </a:pPr>
            <a:r>
              <a:rPr lang="en-IN" sz="2400" dirty="0">
                <a:solidFill>
                  <a:schemeClr val="bg1"/>
                </a:solidFill>
              </a:rPr>
              <a:t>Analysis to find Social Buzz’s top 5 most popular categories of content  </a:t>
            </a:r>
          </a:p>
          <a:p>
            <a:endParaRPr lang="en-IN" sz="24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a:solidFill>
            <a:srgbClr val="461B49"/>
          </a:solidFill>
        </p:grpSpPr>
        <p:grpSp>
          <p:nvGrpSpPr>
            <p:cNvPr id="3" name="Group 3"/>
            <p:cNvGrpSpPr>
              <a:grpSpLocks noChangeAspect="1"/>
            </p:cNvGrpSpPr>
            <p:nvPr/>
          </p:nvGrpSpPr>
          <p:grpSpPr>
            <a:xfrm>
              <a:off x="644072" y="410464"/>
              <a:ext cx="4083272" cy="4083272"/>
              <a:chOff x="0" y="0"/>
              <a:chExt cx="6350000" cy="6350000"/>
            </a:xfrm>
            <a:grpFill/>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IN"/>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chemeClr val="tx1">
              <a:lumMod val="85000"/>
              <a:lumOff val="15000"/>
            </a:schemeClr>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a:solidFill>
            <a:schemeClr val="accent4">
              <a:lumMod val="50000"/>
            </a:schemeClr>
          </a:solidFill>
        </p:grpSpPr>
        <p:grpSp>
          <p:nvGrpSpPr>
            <p:cNvPr id="17" name="Group 17"/>
            <p:cNvGrpSpPr>
              <a:grpSpLocks noChangeAspect="1"/>
            </p:cNvGrpSpPr>
            <p:nvPr/>
          </p:nvGrpSpPr>
          <p:grpSpPr>
            <a:xfrm>
              <a:off x="644072" y="410464"/>
              <a:ext cx="4083272" cy="4083272"/>
              <a:chOff x="0" y="0"/>
              <a:chExt cx="6350000" cy="6350000"/>
            </a:xfrm>
            <a:grpFill/>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IN"/>
              </a:p>
            </p:txBody>
          </p:sp>
        </p:grpSp>
        <p:pic>
          <p:nvPicPr>
            <p:cNvPr id="19" name="Picture 1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DF791D46-8C87-2B14-B409-E946E5ADF8D4}"/>
              </a:ext>
            </a:extLst>
          </p:cNvPr>
          <p:cNvSpPr txBox="1"/>
          <p:nvPr/>
        </p:nvSpPr>
        <p:spPr>
          <a:xfrm>
            <a:off x="2445045" y="5019611"/>
            <a:ext cx="7036254" cy="1477328"/>
          </a:xfrm>
          <a:prstGeom prst="rect">
            <a:avLst/>
          </a:prstGeom>
          <a:noFill/>
        </p:spPr>
        <p:txBody>
          <a:bodyPr wrap="square" rtlCol="0">
            <a:spAutoFit/>
          </a:bodyPr>
          <a:lstStyle/>
          <a:p>
            <a:r>
              <a:rPr lang="en-IN" sz="3600" dirty="0">
                <a:solidFill>
                  <a:schemeClr val="bg1"/>
                </a:solidFill>
              </a:rPr>
              <a:t>Over </a:t>
            </a:r>
            <a:r>
              <a:rPr lang="en-IN" sz="3600" b="1" dirty="0">
                <a:solidFill>
                  <a:schemeClr val="bg1"/>
                </a:solidFill>
              </a:rPr>
              <a:t>100000</a:t>
            </a:r>
            <a:r>
              <a:rPr lang="en-IN" sz="3600" dirty="0">
                <a:solidFill>
                  <a:schemeClr val="bg1"/>
                </a:solidFill>
              </a:rPr>
              <a:t> posts per day</a:t>
            </a:r>
          </a:p>
          <a:p>
            <a:r>
              <a:rPr lang="en-IN" sz="3600" b="1" dirty="0">
                <a:solidFill>
                  <a:schemeClr val="bg1"/>
                </a:solidFill>
              </a:rPr>
              <a:t>36,50,000</a:t>
            </a:r>
            <a:r>
              <a:rPr lang="en-IN" sz="3600" dirty="0">
                <a:solidFill>
                  <a:schemeClr val="bg1"/>
                </a:solidFill>
              </a:rPr>
              <a:t> pieces of content per year </a:t>
            </a:r>
          </a:p>
          <a:p>
            <a:endParaRPr lang="en-IN" dirty="0">
              <a:solidFill>
                <a:schemeClr val="bg1"/>
              </a:solidFill>
            </a:endParaRPr>
          </a:p>
        </p:txBody>
      </p:sp>
      <p:sp>
        <p:nvSpPr>
          <p:cNvPr id="23" name="TextBox 22">
            <a:extLst>
              <a:ext uri="{FF2B5EF4-FFF2-40B4-BE49-F238E27FC236}">
                <a16:creationId xmlns:a16="http://schemas.microsoft.com/office/drawing/2014/main" id="{32EAE93D-13C2-7C49-0EC8-F95323BCDBDF}"/>
              </a:ext>
            </a:extLst>
          </p:cNvPr>
          <p:cNvSpPr txBox="1"/>
          <p:nvPr/>
        </p:nvSpPr>
        <p:spPr>
          <a:xfrm>
            <a:off x="2759088" y="6971047"/>
            <a:ext cx="7036254" cy="923330"/>
          </a:xfrm>
          <a:prstGeom prst="rect">
            <a:avLst/>
          </a:prstGeom>
          <a:noFill/>
        </p:spPr>
        <p:txBody>
          <a:bodyPr wrap="square" rtlCol="0">
            <a:spAutoFit/>
          </a:bodyPr>
          <a:lstStyle/>
          <a:p>
            <a:r>
              <a:rPr lang="en-IN" dirty="0">
                <a:solidFill>
                  <a:schemeClr val="bg1"/>
                </a:solidFill>
              </a:rPr>
              <a:t>But how to capitalise on when there is so much ?</a:t>
            </a:r>
          </a:p>
          <a:p>
            <a:r>
              <a:rPr lang="en-IN" dirty="0">
                <a:solidFill>
                  <a:schemeClr val="bg1"/>
                </a:solidFill>
              </a:rPr>
              <a:t> </a:t>
            </a:r>
          </a:p>
          <a:p>
            <a:r>
              <a:rPr lang="en-IN" b="1" dirty="0">
                <a:solidFill>
                  <a:schemeClr val="bg1"/>
                </a:solidFill>
              </a:rPr>
              <a:t>Analysis to find Social Buzz’s  top 5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6" name="Group 26"/>
          <p:cNvGrpSpPr>
            <a:grpSpLocks noChangeAspect="1"/>
          </p:cNvGrpSpPr>
          <p:nvPr/>
        </p:nvGrpSpPr>
        <p:grpSpPr>
          <a:xfrm>
            <a:off x="12241278" y="7250194"/>
            <a:ext cx="2085137" cy="2085137"/>
            <a:chOff x="1165984" y="234587"/>
            <a:chExt cx="6350000" cy="6350000"/>
          </a:xfrm>
        </p:grpSpPr>
        <p:sp>
          <p:nvSpPr>
            <p:cNvPr id="27" name="Freeform 27"/>
            <p:cNvSpPr/>
            <p:nvPr/>
          </p:nvSpPr>
          <p:spPr>
            <a:xfrm>
              <a:off x="1165984" y="234587"/>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0" name="Freeform 30"/>
          <p:cNvSpPr/>
          <p:nvPr/>
        </p:nvSpPr>
        <p:spPr>
          <a:xfrm>
            <a:off x="11764400" y="7113646"/>
            <a:ext cx="2146534"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p:spPr>
        <p:txBody>
          <a:bodyPr/>
          <a:lstStyle/>
          <a:p>
            <a:endParaRPr lang="en-IN" dirty="0"/>
          </a:p>
        </p:txBody>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9345A2F4-272F-65BD-4CC4-ECAD07A41703}"/>
              </a:ext>
            </a:extLst>
          </p:cNvPr>
          <p:cNvSpPr txBox="1"/>
          <p:nvPr/>
        </p:nvSpPr>
        <p:spPr>
          <a:xfrm>
            <a:off x="14167604" y="1805467"/>
            <a:ext cx="3962400" cy="1015663"/>
          </a:xfrm>
          <a:prstGeom prst="rect">
            <a:avLst/>
          </a:prstGeom>
          <a:noFill/>
        </p:spPr>
        <p:txBody>
          <a:bodyPr wrap="square" rtlCol="0">
            <a:spAutoFit/>
          </a:bodyPr>
          <a:lstStyle/>
          <a:p>
            <a:r>
              <a:rPr lang="en-IN" sz="3200" b="1" dirty="0"/>
              <a:t>ANDREW FLEMING </a:t>
            </a:r>
          </a:p>
          <a:p>
            <a:r>
              <a:rPr lang="en-IN" sz="2800" dirty="0"/>
              <a:t> Chief Technical Architect </a:t>
            </a:r>
          </a:p>
        </p:txBody>
      </p:sp>
      <p:sp>
        <p:nvSpPr>
          <p:cNvPr id="33" name="TextBox 32">
            <a:extLst>
              <a:ext uri="{FF2B5EF4-FFF2-40B4-BE49-F238E27FC236}">
                <a16:creationId xmlns:a16="http://schemas.microsoft.com/office/drawing/2014/main" id="{C1A3E0A9-EADF-4328-55DD-08187B663F5B}"/>
              </a:ext>
            </a:extLst>
          </p:cNvPr>
          <p:cNvSpPr txBox="1"/>
          <p:nvPr/>
        </p:nvSpPr>
        <p:spPr>
          <a:xfrm>
            <a:off x="14101594" y="4635667"/>
            <a:ext cx="3690108" cy="1015663"/>
          </a:xfrm>
          <a:prstGeom prst="rect">
            <a:avLst/>
          </a:prstGeom>
          <a:noFill/>
        </p:spPr>
        <p:txBody>
          <a:bodyPr wrap="square" rtlCol="0">
            <a:spAutoFit/>
          </a:bodyPr>
          <a:lstStyle/>
          <a:p>
            <a:r>
              <a:rPr lang="en-IN" sz="3200" b="1" dirty="0"/>
              <a:t>MARCUS ROMPTON</a:t>
            </a:r>
          </a:p>
          <a:p>
            <a:r>
              <a:rPr lang="en-IN" sz="2800" dirty="0"/>
              <a:t>Senior Principal </a:t>
            </a:r>
          </a:p>
        </p:txBody>
      </p:sp>
      <p:sp>
        <p:nvSpPr>
          <p:cNvPr id="34" name="TextBox 33">
            <a:extLst>
              <a:ext uri="{FF2B5EF4-FFF2-40B4-BE49-F238E27FC236}">
                <a16:creationId xmlns:a16="http://schemas.microsoft.com/office/drawing/2014/main" id="{3A41DF61-F812-E007-3219-C60647D37C14}"/>
              </a:ext>
            </a:extLst>
          </p:cNvPr>
          <p:cNvSpPr txBox="1"/>
          <p:nvPr/>
        </p:nvSpPr>
        <p:spPr>
          <a:xfrm>
            <a:off x="14167604" y="7277100"/>
            <a:ext cx="3962400" cy="1015663"/>
          </a:xfrm>
          <a:prstGeom prst="rect">
            <a:avLst/>
          </a:prstGeom>
          <a:noFill/>
        </p:spPr>
        <p:txBody>
          <a:bodyPr wrap="square" rtlCol="0">
            <a:spAutoFit/>
          </a:bodyPr>
          <a:lstStyle/>
          <a:p>
            <a:r>
              <a:rPr lang="en-IN" sz="3200" b="1" dirty="0"/>
              <a:t>MEEMANSH VERMA </a:t>
            </a:r>
          </a:p>
          <a:p>
            <a:r>
              <a:rPr lang="en-IN" sz="2800" dirty="0"/>
              <a:t>Data Analyst </a:t>
            </a:r>
          </a:p>
        </p:txBody>
      </p:sp>
      <p:grpSp>
        <p:nvGrpSpPr>
          <p:cNvPr id="41" name="Group 26">
            <a:extLst>
              <a:ext uri="{FF2B5EF4-FFF2-40B4-BE49-F238E27FC236}">
                <a16:creationId xmlns:a16="http://schemas.microsoft.com/office/drawing/2014/main" id="{7F22F568-EFC6-9BDE-AA57-9F4A73CB73DA}"/>
              </a:ext>
            </a:extLst>
          </p:cNvPr>
          <p:cNvGrpSpPr>
            <a:grpSpLocks noChangeAspect="1"/>
          </p:cNvGrpSpPr>
          <p:nvPr/>
        </p:nvGrpSpPr>
        <p:grpSpPr>
          <a:xfrm>
            <a:off x="11795098" y="7120834"/>
            <a:ext cx="2085137" cy="2085137"/>
            <a:chOff x="1165984" y="234587"/>
            <a:chExt cx="6350000" cy="6350000"/>
          </a:xfrm>
          <a:blipFill dpi="0" rotWithShape="1">
            <a:blip r:embed="rId8">
              <a:extLst>
                <a:ext uri="{28A0092B-C50C-407E-A947-70E740481C1C}">
                  <a14:useLocalDpi xmlns:a14="http://schemas.microsoft.com/office/drawing/2010/main" val="0"/>
                </a:ext>
              </a:extLst>
            </a:blip>
            <a:srcRect/>
            <a:stretch>
              <a:fillRect/>
            </a:stretch>
          </a:blipFill>
        </p:grpSpPr>
        <p:sp>
          <p:nvSpPr>
            <p:cNvPr id="42" name="Freeform 27">
              <a:extLst>
                <a:ext uri="{FF2B5EF4-FFF2-40B4-BE49-F238E27FC236}">
                  <a16:creationId xmlns:a16="http://schemas.microsoft.com/office/drawing/2014/main" id="{F3192014-E297-AEBA-4CB6-CAADD3C5483A}"/>
                </a:ext>
              </a:extLst>
            </p:cNvPr>
            <p:cNvSpPr/>
            <p:nvPr/>
          </p:nvSpPr>
          <p:spPr>
            <a:xfrm>
              <a:off x="1165984" y="234587"/>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AU"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90BA4618-6BD1-A6DD-43A9-111AC76DBC4B}"/>
              </a:ext>
            </a:extLst>
          </p:cNvPr>
          <p:cNvSpPr txBox="1"/>
          <p:nvPr/>
        </p:nvSpPr>
        <p:spPr>
          <a:xfrm>
            <a:off x="4114800" y="1181100"/>
            <a:ext cx="5209643" cy="369332"/>
          </a:xfrm>
          <a:prstGeom prst="rect">
            <a:avLst/>
          </a:prstGeom>
          <a:noFill/>
        </p:spPr>
        <p:txBody>
          <a:bodyPr wrap="square" rtlCol="0">
            <a:spAutoFit/>
          </a:bodyPr>
          <a:lstStyle/>
          <a:p>
            <a:r>
              <a:rPr lang="en-IN" dirty="0"/>
              <a:t>Data Understanding </a:t>
            </a:r>
          </a:p>
        </p:txBody>
      </p:sp>
      <p:sp>
        <p:nvSpPr>
          <p:cNvPr id="40" name="TextBox 39">
            <a:extLst>
              <a:ext uri="{FF2B5EF4-FFF2-40B4-BE49-F238E27FC236}">
                <a16:creationId xmlns:a16="http://schemas.microsoft.com/office/drawing/2014/main" id="{59D91FA5-1E14-30B1-42AD-63AC459B4ABC}"/>
              </a:ext>
            </a:extLst>
          </p:cNvPr>
          <p:cNvSpPr txBox="1"/>
          <p:nvPr/>
        </p:nvSpPr>
        <p:spPr>
          <a:xfrm>
            <a:off x="5763170" y="3035689"/>
            <a:ext cx="5085997" cy="369332"/>
          </a:xfrm>
          <a:prstGeom prst="rect">
            <a:avLst/>
          </a:prstGeom>
          <a:noFill/>
        </p:spPr>
        <p:txBody>
          <a:bodyPr wrap="square" rtlCol="0">
            <a:spAutoFit/>
          </a:bodyPr>
          <a:lstStyle/>
          <a:p>
            <a:r>
              <a:rPr lang="en-IN" dirty="0"/>
              <a:t>Data Cleaning </a:t>
            </a:r>
          </a:p>
        </p:txBody>
      </p:sp>
      <p:sp>
        <p:nvSpPr>
          <p:cNvPr id="41" name="TextBox 40">
            <a:extLst>
              <a:ext uri="{FF2B5EF4-FFF2-40B4-BE49-F238E27FC236}">
                <a16:creationId xmlns:a16="http://schemas.microsoft.com/office/drawing/2014/main" id="{A9C55615-0546-0A84-040D-0CD0D08CB32E}"/>
              </a:ext>
            </a:extLst>
          </p:cNvPr>
          <p:cNvSpPr txBox="1"/>
          <p:nvPr/>
        </p:nvSpPr>
        <p:spPr>
          <a:xfrm>
            <a:off x="7660976" y="4381141"/>
            <a:ext cx="4607224" cy="369332"/>
          </a:xfrm>
          <a:prstGeom prst="rect">
            <a:avLst/>
          </a:prstGeom>
          <a:noFill/>
        </p:spPr>
        <p:txBody>
          <a:bodyPr wrap="square" rtlCol="0">
            <a:spAutoFit/>
          </a:bodyPr>
          <a:lstStyle/>
          <a:p>
            <a:r>
              <a:rPr lang="en-IN" dirty="0"/>
              <a:t>Data Modelling</a:t>
            </a:r>
          </a:p>
        </p:txBody>
      </p:sp>
      <p:sp>
        <p:nvSpPr>
          <p:cNvPr id="42" name="TextBox 41">
            <a:extLst>
              <a:ext uri="{FF2B5EF4-FFF2-40B4-BE49-F238E27FC236}">
                <a16:creationId xmlns:a16="http://schemas.microsoft.com/office/drawing/2014/main" id="{BE957257-4A21-650F-ED23-2A72D0ABC9E5}"/>
              </a:ext>
            </a:extLst>
          </p:cNvPr>
          <p:cNvSpPr txBox="1"/>
          <p:nvPr/>
        </p:nvSpPr>
        <p:spPr>
          <a:xfrm>
            <a:off x="9423367" y="6033316"/>
            <a:ext cx="4978433" cy="369332"/>
          </a:xfrm>
          <a:prstGeom prst="rect">
            <a:avLst/>
          </a:prstGeom>
          <a:noFill/>
        </p:spPr>
        <p:txBody>
          <a:bodyPr wrap="square" rtlCol="0">
            <a:spAutoFit/>
          </a:bodyPr>
          <a:lstStyle/>
          <a:p>
            <a:r>
              <a:rPr lang="en-IN" dirty="0"/>
              <a:t>Data Analysis</a:t>
            </a:r>
          </a:p>
        </p:txBody>
      </p:sp>
      <p:sp>
        <p:nvSpPr>
          <p:cNvPr id="43" name="TextBox 42">
            <a:extLst>
              <a:ext uri="{FF2B5EF4-FFF2-40B4-BE49-F238E27FC236}">
                <a16:creationId xmlns:a16="http://schemas.microsoft.com/office/drawing/2014/main" id="{E06D8A3E-0982-97D8-2379-DA0EEE67FE94}"/>
              </a:ext>
            </a:extLst>
          </p:cNvPr>
          <p:cNvSpPr txBox="1"/>
          <p:nvPr/>
        </p:nvSpPr>
        <p:spPr>
          <a:xfrm>
            <a:off x="11337710" y="7733168"/>
            <a:ext cx="5502490" cy="369332"/>
          </a:xfrm>
          <a:prstGeom prst="rect">
            <a:avLst/>
          </a:prstGeom>
          <a:noFill/>
        </p:spPr>
        <p:txBody>
          <a:bodyPr wrap="square" rtlCol="0">
            <a:spAutoFit/>
          </a:bodyPr>
          <a:lstStyle/>
          <a:p>
            <a:r>
              <a:rPr lang="en-IN" dirty="0"/>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C3019706-00AD-B12E-E2E5-2774229E902A}"/>
              </a:ext>
            </a:extLst>
          </p:cNvPr>
          <p:cNvSpPr txBox="1"/>
          <p:nvPr/>
        </p:nvSpPr>
        <p:spPr>
          <a:xfrm>
            <a:off x="1752600" y="2857500"/>
            <a:ext cx="3447561" cy="1323439"/>
          </a:xfrm>
          <a:prstGeom prst="rect">
            <a:avLst/>
          </a:prstGeom>
          <a:noFill/>
        </p:spPr>
        <p:txBody>
          <a:bodyPr wrap="square" rtlCol="0">
            <a:spAutoFit/>
          </a:bodyPr>
          <a:lstStyle/>
          <a:p>
            <a:r>
              <a:rPr lang="en-IN" sz="8000" dirty="0"/>
              <a:t>16</a:t>
            </a:r>
          </a:p>
        </p:txBody>
      </p:sp>
      <p:sp>
        <p:nvSpPr>
          <p:cNvPr id="15" name="TextBox 14">
            <a:extLst>
              <a:ext uri="{FF2B5EF4-FFF2-40B4-BE49-F238E27FC236}">
                <a16:creationId xmlns:a16="http://schemas.microsoft.com/office/drawing/2014/main" id="{0F6644E2-42E3-7BC1-9B9D-5B5758C82B96}"/>
              </a:ext>
            </a:extLst>
          </p:cNvPr>
          <p:cNvSpPr txBox="1"/>
          <p:nvPr/>
        </p:nvSpPr>
        <p:spPr>
          <a:xfrm>
            <a:off x="7086600" y="2693194"/>
            <a:ext cx="3447561" cy="1323439"/>
          </a:xfrm>
          <a:prstGeom prst="rect">
            <a:avLst/>
          </a:prstGeom>
          <a:noFill/>
        </p:spPr>
        <p:txBody>
          <a:bodyPr wrap="square" rtlCol="0">
            <a:spAutoFit/>
          </a:bodyPr>
          <a:lstStyle/>
          <a:p>
            <a:r>
              <a:rPr lang="en-IN" sz="8000" dirty="0"/>
              <a:t>1897</a:t>
            </a:r>
          </a:p>
        </p:txBody>
      </p:sp>
      <p:sp>
        <p:nvSpPr>
          <p:cNvPr id="16" name="TextBox 15">
            <a:extLst>
              <a:ext uri="{FF2B5EF4-FFF2-40B4-BE49-F238E27FC236}">
                <a16:creationId xmlns:a16="http://schemas.microsoft.com/office/drawing/2014/main" id="{D13FDAF8-E8BF-7EB3-9B58-0F4ADEC77320}"/>
              </a:ext>
            </a:extLst>
          </p:cNvPr>
          <p:cNvSpPr txBox="1"/>
          <p:nvPr/>
        </p:nvSpPr>
        <p:spPr>
          <a:xfrm>
            <a:off x="12670342" y="2754748"/>
            <a:ext cx="3865058" cy="1200329"/>
          </a:xfrm>
          <a:prstGeom prst="rect">
            <a:avLst/>
          </a:prstGeom>
          <a:noFill/>
        </p:spPr>
        <p:txBody>
          <a:bodyPr wrap="square" rtlCol="0">
            <a:spAutoFit/>
          </a:bodyPr>
          <a:lstStyle/>
          <a:p>
            <a:r>
              <a:rPr lang="en-IN" sz="7200" dirty="0"/>
              <a:t>JANUARY</a:t>
            </a:r>
            <a:r>
              <a:rPr lang="en-IN" dirty="0"/>
              <a:t> </a:t>
            </a:r>
          </a:p>
        </p:txBody>
      </p:sp>
      <p:sp>
        <p:nvSpPr>
          <p:cNvPr id="17" name="TextBox 16">
            <a:extLst>
              <a:ext uri="{FF2B5EF4-FFF2-40B4-BE49-F238E27FC236}">
                <a16:creationId xmlns:a16="http://schemas.microsoft.com/office/drawing/2014/main" id="{4B48CA3E-6ACE-C16C-87A5-7AA70C7D96D4}"/>
              </a:ext>
            </a:extLst>
          </p:cNvPr>
          <p:cNvSpPr txBox="1"/>
          <p:nvPr/>
        </p:nvSpPr>
        <p:spPr>
          <a:xfrm>
            <a:off x="1175064" y="4970448"/>
            <a:ext cx="4343400" cy="646331"/>
          </a:xfrm>
          <a:prstGeom prst="rect">
            <a:avLst/>
          </a:prstGeom>
          <a:noFill/>
        </p:spPr>
        <p:txBody>
          <a:bodyPr wrap="square" rtlCol="0">
            <a:spAutoFit/>
          </a:bodyPr>
          <a:lstStyle/>
          <a:p>
            <a:r>
              <a:rPr lang="en-IN" sz="3600" dirty="0"/>
              <a:t>UNIQUE CATEGORIES</a:t>
            </a:r>
          </a:p>
        </p:txBody>
      </p:sp>
      <p:sp>
        <p:nvSpPr>
          <p:cNvPr id="18" name="TextBox 17">
            <a:extLst>
              <a:ext uri="{FF2B5EF4-FFF2-40B4-BE49-F238E27FC236}">
                <a16:creationId xmlns:a16="http://schemas.microsoft.com/office/drawing/2014/main" id="{A584AD73-3B9F-FA8B-3EB9-D43DB3B910CE}"/>
              </a:ext>
            </a:extLst>
          </p:cNvPr>
          <p:cNvSpPr txBox="1"/>
          <p:nvPr/>
        </p:nvSpPr>
        <p:spPr>
          <a:xfrm>
            <a:off x="6858000" y="4831547"/>
            <a:ext cx="3676161" cy="1200329"/>
          </a:xfrm>
          <a:prstGeom prst="rect">
            <a:avLst/>
          </a:prstGeom>
          <a:noFill/>
        </p:spPr>
        <p:txBody>
          <a:bodyPr wrap="square" rtlCol="0">
            <a:spAutoFit/>
          </a:bodyPr>
          <a:lstStyle/>
          <a:p>
            <a:r>
              <a:rPr lang="en-IN" sz="3600" dirty="0"/>
              <a:t>REACTIONS TO “ANIMAL” POSTS </a:t>
            </a:r>
          </a:p>
        </p:txBody>
      </p:sp>
      <p:sp>
        <p:nvSpPr>
          <p:cNvPr id="19" name="TextBox 18">
            <a:extLst>
              <a:ext uri="{FF2B5EF4-FFF2-40B4-BE49-F238E27FC236}">
                <a16:creationId xmlns:a16="http://schemas.microsoft.com/office/drawing/2014/main" id="{47785CB0-EF0A-A7D3-18BA-7DAAABB83022}"/>
              </a:ext>
            </a:extLst>
          </p:cNvPr>
          <p:cNvSpPr txBox="1"/>
          <p:nvPr/>
        </p:nvSpPr>
        <p:spPr>
          <a:xfrm>
            <a:off x="12742597" y="4861586"/>
            <a:ext cx="3411803" cy="1200329"/>
          </a:xfrm>
          <a:prstGeom prst="rect">
            <a:avLst/>
          </a:prstGeom>
          <a:noFill/>
        </p:spPr>
        <p:txBody>
          <a:bodyPr wrap="square" rtlCol="0">
            <a:spAutoFit/>
          </a:bodyPr>
          <a:lstStyle/>
          <a:p>
            <a:r>
              <a:rPr lang="en-IN" sz="3600" dirty="0"/>
              <a:t>MONTH WITH 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03D397F2-9FB4-4B04-C1B0-3D9406EF5BFA}"/>
              </a:ext>
            </a:extLst>
          </p:cNvPr>
          <p:cNvGraphicFramePr>
            <a:graphicFrameLocks/>
          </p:cNvGraphicFramePr>
          <p:nvPr>
            <p:extLst>
              <p:ext uri="{D42A27DB-BD31-4B8C-83A1-F6EECF244321}">
                <p14:modId xmlns:p14="http://schemas.microsoft.com/office/powerpoint/2010/main" val="3301683019"/>
              </p:ext>
            </p:extLst>
          </p:nvPr>
        </p:nvGraphicFramePr>
        <p:xfrm>
          <a:off x="3069359" y="2401810"/>
          <a:ext cx="14228041" cy="578969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descr="Chart type: Clustered Bar. 'Score' by 'Content Type' and 'Sentiment'&#10;&#10;Description automatically generated">
            <a:extLst>
              <a:ext uri="{FF2B5EF4-FFF2-40B4-BE49-F238E27FC236}">
                <a16:creationId xmlns:a16="http://schemas.microsoft.com/office/drawing/2014/main" id="{EA1DB2F4-23C1-19E3-C178-62AD5EFD406B}"/>
              </a:ext>
            </a:extLst>
          </p:cNvPr>
          <p:cNvGraphicFramePr>
            <a:graphicFrameLocks/>
          </p:cNvGraphicFramePr>
          <p:nvPr>
            <p:extLst>
              <p:ext uri="{D42A27DB-BD31-4B8C-83A1-F6EECF244321}">
                <p14:modId xmlns:p14="http://schemas.microsoft.com/office/powerpoint/2010/main" val="3834929189"/>
              </p:ext>
            </p:extLst>
          </p:nvPr>
        </p:nvGraphicFramePr>
        <p:xfrm>
          <a:off x="3733800" y="2608787"/>
          <a:ext cx="13411200" cy="544271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39</TotalTime>
  <Words>306</Words>
  <Application>Microsoft Office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Arial</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Meemansh Verma</cp:lastModifiedBy>
  <cp:revision>9</cp:revision>
  <dcterms:created xsi:type="dcterms:W3CDTF">2006-08-16T00:00:00Z</dcterms:created>
  <dcterms:modified xsi:type="dcterms:W3CDTF">2023-10-09T21:47:21Z</dcterms:modified>
  <dc:identifier>DAEhDyfaYKE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2023-10-09T21:46:51Z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b91c8095-b15c-49c6-a0ac-7bbc4e7a33e0</vt:lpwstr>
  </property>
  <property fmtid="{D5CDD505-2E9C-101B-9397-08002B2CF9AE}" pid="7" name="MSIP_Label_defa4170-0d19-0005-0004-bc88714345d2_ActionId">
    <vt:lpwstr>272419fd-9778-4847-8ece-0509da017eff</vt:lpwstr>
  </property>
  <property fmtid="{D5CDD505-2E9C-101B-9397-08002B2CF9AE}" pid="8" name="MSIP_Label_defa4170-0d19-0005-0004-bc88714345d2_ContentBits">
    <vt:lpwstr>0</vt:lpwstr>
  </property>
</Properties>
</file>